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343"/>
  </p:normalViewPr>
  <p:slideViewPr>
    <p:cSldViewPr snapToGrid="0">
      <p:cViewPr varScale="1">
        <p:scale>
          <a:sx n="124" d="100"/>
          <a:sy n="124" d="100"/>
        </p:scale>
        <p:origin x="128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aenderne.dk/symptomer-i-tandkoed-og-slimhinder/bloedende-tandkoe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taenderne.dk/symptomer-i-tandkoed-og-slimhinder/parodontiti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4f316ff14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4f316ff14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Forklare eleverne at de skal lege de 4 verdenshjørner.</a:t>
            </a:r>
            <a:endParaRPr/>
          </a:p>
          <a:p>
            <a:pPr marL="0" lvl="0" indent="0" algn="l" rtl="0">
              <a:spcBef>
                <a:spcPts val="0"/>
              </a:spcBef>
              <a:spcAft>
                <a:spcPts val="0"/>
              </a:spcAft>
              <a:buNone/>
            </a:pPr>
            <a:r>
              <a:rPr lang="da"/>
              <a:t>I denne leg kommer tandplejeren med et spørgsmål og dertil 4 forskellige udsagn. Hver udsagn hører til et hjørne i klasselokalet. Eleverne skal så stille sig hen i det hjørne, hvis udsagn de tror på.</a:t>
            </a:r>
            <a:endParaRPr/>
          </a:p>
          <a:p>
            <a:pPr marL="0" lvl="0" indent="0" algn="l" rtl="0">
              <a:spcBef>
                <a:spcPts val="0"/>
              </a:spcBef>
              <a:spcAft>
                <a:spcPts val="0"/>
              </a:spcAft>
              <a:buNone/>
            </a:pPr>
            <a:r>
              <a:rPr lang="da"/>
              <a:t>Herefter afslører tandplejer hvad det rigtige svar er.</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4f316ff142_3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4f316ff142_3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Eksempler på nikotinprodukter: Cigaretter, snus, nikotinposer, vandpibe, puff-bar, e-cigaret mm.</a:t>
            </a:r>
            <a:endParaRPr/>
          </a:p>
          <a:p>
            <a:pPr marL="0" lvl="0" indent="0" algn="l" rtl="0">
              <a:spcBef>
                <a:spcPts val="0"/>
              </a:spcBef>
              <a:spcAft>
                <a:spcPts val="0"/>
              </a:spcAft>
              <a:buNone/>
            </a:pPr>
            <a:endParaRPr/>
          </a:p>
          <a:p>
            <a:pPr marL="0" lvl="0" indent="0" algn="l" rtl="0">
              <a:spcBef>
                <a:spcPts val="0"/>
              </a:spcBef>
              <a:spcAft>
                <a:spcPts val="0"/>
              </a:spcAft>
              <a:buNone/>
            </a:pPr>
            <a:r>
              <a:rPr lang="da"/>
              <a:t>Dette spørgsmål giver mulighed for at se hvor meget erfaring elever har med nikotinprodukter. </a:t>
            </a:r>
            <a:endParaRPr/>
          </a:p>
          <a:p>
            <a:pPr marL="0" lvl="0" indent="0" algn="l" rtl="0">
              <a:spcBef>
                <a:spcPts val="0"/>
              </a:spcBef>
              <a:spcAft>
                <a:spcPts val="0"/>
              </a:spcAft>
              <a:buNone/>
            </a:pPr>
            <a:r>
              <a:rPr lang="da"/>
              <a:t>Spørg ind til elevernes erfaring - hvorfor, i hvilken sammenhæng, hvordan havde du det efter?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4f316ff142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4f316ff142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Rigtig svar = nikotinposer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4f316ff142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4f316ff14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Snus = kræftfremkaldende. Er ulovligt at sælge i Danmark</a:t>
            </a:r>
            <a:endParaRPr/>
          </a:p>
          <a:p>
            <a:pPr marL="0" lvl="0" indent="0" algn="l" rtl="0">
              <a:lnSpc>
                <a:spcPct val="115000"/>
              </a:lnSpc>
              <a:spcBef>
                <a:spcPts val="0"/>
              </a:spcBef>
              <a:spcAft>
                <a:spcPts val="0"/>
              </a:spcAft>
              <a:buNone/>
            </a:pPr>
            <a:br>
              <a:rPr lang="da">
                <a:solidFill>
                  <a:schemeClr val="dk1"/>
                </a:solidFill>
              </a:rPr>
            </a:br>
            <a:r>
              <a:rPr lang="da">
                <a:solidFill>
                  <a:schemeClr val="dk1"/>
                </a:solidFill>
              </a:rPr>
              <a:t>Nikotinposer = ikke kræftfremkaldende - der findes endnu ikke evidens for at nikotinposer er kræftfremkaldende. </a:t>
            </a:r>
            <a:br>
              <a:rPr lang="da">
                <a:solidFill>
                  <a:schemeClr val="dk1"/>
                </a:solidFill>
              </a:rPr>
            </a:br>
            <a:r>
              <a:rPr lang="da">
                <a:solidFill>
                  <a:schemeClr val="dk1"/>
                </a:solidFill>
              </a:rPr>
              <a:t>Nikotinposer - Kan fremme udviklingen af en igangværende kræftsygdom i kroppen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da">
                <a:solidFill>
                  <a:schemeClr val="dk1"/>
                </a:solidFill>
              </a:rPr>
              <a:t>Dermed er det ikke sagt at nikotinposer ikke er skadelige. For DET ER DE.</a:t>
            </a:r>
            <a:br>
              <a:rPr lang="da">
                <a:solidFill>
                  <a:schemeClr val="dk1"/>
                </a:solidFill>
              </a:rPr>
            </a:b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4f316ff142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4f316ff142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b="1" dirty="0"/>
              <a:t>Øget risiko for infektioner</a:t>
            </a:r>
            <a:r>
              <a:rPr lang="da" dirty="0"/>
              <a:t>: Nikotinen i snus medfører en sammentrækning af de små blodkar i tandkødet og gør det mere sårbart over for infektioner og øger dermed risikoen for </a:t>
            </a:r>
            <a:r>
              <a:rPr lang="da" u="sng" dirty="0">
                <a:solidFill>
                  <a:schemeClr val="hlink"/>
                </a:solidFill>
                <a:hlinkClick r:id="rId3"/>
              </a:rPr>
              <a:t>betændelse i tandkødet</a:t>
            </a:r>
            <a:r>
              <a:rPr lang="da" dirty="0"/>
              <a:t> og </a:t>
            </a:r>
            <a:r>
              <a:rPr lang="da" u="sng" dirty="0">
                <a:solidFill>
                  <a:schemeClr val="hlink"/>
                </a:solidFill>
                <a:hlinkClick r:id="rId4"/>
              </a:rPr>
              <a:t>parodontitis</a:t>
            </a:r>
            <a:r>
              <a:rPr lang="da" dirty="0"/>
              <a:t>. </a:t>
            </a:r>
            <a:endParaRPr dirty="0"/>
          </a:p>
          <a:p>
            <a:pPr marL="0" lvl="0" indent="0" algn="l" rtl="0">
              <a:spcBef>
                <a:spcPts val="0"/>
              </a:spcBef>
              <a:spcAft>
                <a:spcPts val="0"/>
              </a:spcAft>
              <a:buNone/>
            </a:pPr>
            <a:r>
              <a:rPr lang="da" b="1" dirty="0">
                <a:solidFill>
                  <a:schemeClr val="dk1"/>
                </a:solidFill>
              </a:rPr>
              <a:t>Påvirker unges hjerne</a:t>
            </a:r>
            <a:r>
              <a:rPr lang="da" dirty="0">
                <a:solidFill>
                  <a:schemeClr val="dk1"/>
                </a:solidFill>
              </a:rPr>
              <a:t>: Indtages nikotin imens hjernen er i gang med at udvikle sig, kan der dannes en betændelsestilstand i hjernen. Betændelsestilstanden kan resultere i, at hjernens pandelap og belønningscenter ikke vokser fuldt sammen. Dette kan medføre, at den unge har en mindre udviklet fornuft, er mere risikovillig og har sværere ved at regulere sine følelser. Endvidere kan en konsekvens af denne betændelsestilstand være, at den unge har sværere ved indlæring, oplever opmærksomhedsforstyrrelser og har en dårligere hukommelse. Disse konsekvenser kan være uoprettelige, da hjernen først er færdigudviklet i midten af 20’erne. Indtagelsen af nikotin i en ung alder kan derfor resultere i, at den unge forevigt er fanget i en form for teenagehjerne </a:t>
            </a:r>
            <a:endParaRPr dirty="0">
              <a:solidFill>
                <a:schemeClr val="dk1"/>
              </a:solidFill>
            </a:endParaRPr>
          </a:p>
          <a:p>
            <a:pPr marL="0" lvl="0" indent="0" algn="l" rtl="0">
              <a:spcBef>
                <a:spcPts val="0"/>
              </a:spcBef>
              <a:spcAft>
                <a:spcPts val="0"/>
              </a:spcAft>
              <a:buNone/>
            </a:pPr>
            <a:r>
              <a:rPr lang="da" b="1" dirty="0">
                <a:solidFill>
                  <a:schemeClr val="dk1"/>
                </a:solidFill>
              </a:rPr>
              <a:t>Afhængighedsskabende</a:t>
            </a:r>
            <a:r>
              <a:rPr lang="da" dirty="0">
                <a:solidFill>
                  <a:schemeClr val="dk1"/>
                </a:solidFill>
              </a:rPr>
              <a:t>: Nikotin er generelt afhængighedsskabende. Nikotin aktiverer små nikotinreceptorer i hjernen. Disse receptorer giver hjernen besked på at udskille dopamin. Jo hyppigere man bruger et nikotinprodukt, des flere nikotinreceptorer vil der udvikles i hjernen. Dette medfører, at hjernen higer efter endnu mere nikotin, og der er nu skabt en afhængighed. Undersøgelser omkring nikotinstop viser, at de øgede nikotinreceptorer kun formindskes hos voksne. Herved viser undersøgelsen, at nikotin er mere afhængighedsskabende hos unge end hos voksne </a:t>
            </a:r>
            <a:endParaRPr dirty="0">
              <a:solidFill>
                <a:schemeClr val="dk1"/>
              </a:solidFill>
            </a:endParaRPr>
          </a:p>
          <a:p>
            <a:pPr marL="0" lvl="0" indent="0" algn="l" rtl="0">
              <a:spcBef>
                <a:spcPts val="0"/>
              </a:spcBef>
              <a:spcAft>
                <a:spcPts val="0"/>
              </a:spcAft>
              <a:buNone/>
            </a:pPr>
            <a:r>
              <a:rPr lang="da" b="1" dirty="0">
                <a:solidFill>
                  <a:schemeClr val="dk1"/>
                </a:solidFill>
              </a:rPr>
              <a:t>Psykiske lidelser</a:t>
            </a:r>
            <a:r>
              <a:rPr lang="da" dirty="0">
                <a:solidFill>
                  <a:schemeClr val="dk1"/>
                </a:solidFill>
              </a:rPr>
              <a:t>: Forskningen viser, at hvis nikotin indtages som ung, kan man risikere, at man på et tidspunkt i livet udvikler psykiske lidelser som f.eks. depression og angst </a:t>
            </a:r>
            <a:endParaRPr dirty="0">
              <a:solidFill>
                <a:schemeClr val="dk1"/>
              </a:solidFill>
            </a:endParaRPr>
          </a:p>
          <a:p>
            <a:pPr marL="0" lvl="0" indent="0" algn="l" rtl="0">
              <a:spcBef>
                <a:spcPts val="0"/>
              </a:spcBef>
              <a:spcAft>
                <a:spcPts val="0"/>
              </a:spcAft>
              <a:buNone/>
            </a:pPr>
            <a:r>
              <a:rPr lang="da" b="1" dirty="0">
                <a:solidFill>
                  <a:schemeClr val="dk1"/>
                </a:solidFill>
              </a:rPr>
              <a:t>Skader fosteret</a:t>
            </a:r>
            <a:r>
              <a:rPr lang="da" dirty="0">
                <a:solidFill>
                  <a:schemeClr val="dk1"/>
                </a:solidFill>
              </a:rPr>
              <a:t> - undervægtig, risiko for at barnet er dødfødt, nikotin er farligt for fosterets lunger og hjerne.</a:t>
            </a:r>
            <a:endParaRPr dirty="0">
              <a:solidFill>
                <a:schemeClr val="dk1"/>
              </a:solidFill>
            </a:endParaRPr>
          </a:p>
          <a:p>
            <a:pPr marL="0" lvl="0" indent="0" algn="l" rtl="0">
              <a:spcBef>
                <a:spcPts val="0"/>
              </a:spcBef>
              <a:spcAft>
                <a:spcPts val="0"/>
              </a:spcAft>
              <a:buNone/>
            </a:pPr>
            <a:r>
              <a:rPr lang="da" b="1" dirty="0">
                <a:solidFill>
                  <a:schemeClr val="dk1"/>
                </a:solidFill>
              </a:rPr>
              <a:t>Sædkvalitet</a:t>
            </a:r>
            <a:r>
              <a:rPr lang="da" dirty="0">
                <a:solidFill>
                  <a:schemeClr val="dk1"/>
                </a:solidFill>
              </a:rPr>
              <a:t> - studier fra Sverige, mænd har 10% lavere chance for at blive far til et barn.</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1200"/>
              </a:spcAft>
              <a:buNone/>
            </a:pPr>
            <a:endParaRPr sz="13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4f316ff142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4f316ff142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b="1"/>
              <a:t>Tandkød</a:t>
            </a:r>
            <a:r>
              <a:rPr lang="da"/>
              <a:t>: Tandkødet trækker sig, så tændernes rødder bliver blottet. Slimhinden bliver ru og hvidlig. Noget af slimhinden forsvinder, der skabes en “udhulning”.</a:t>
            </a:r>
            <a:endParaRPr/>
          </a:p>
          <a:p>
            <a:pPr marL="0" lvl="0" indent="0" algn="l" rtl="0">
              <a:spcBef>
                <a:spcPts val="0"/>
              </a:spcBef>
              <a:spcAft>
                <a:spcPts val="0"/>
              </a:spcAft>
              <a:buNone/>
            </a:pPr>
            <a:endParaRPr/>
          </a:p>
          <a:p>
            <a:pPr marL="0" lvl="0" indent="0" algn="l" rtl="0">
              <a:spcBef>
                <a:spcPts val="0"/>
              </a:spcBef>
              <a:spcAft>
                <a:spcPts val="0"/>
              </a:spcAft>
              <a:buNone/>
            </a:pPr>
            <a:r>
              <a:rPr lang="da" b="1"/>
              <a:t>Hjernen:</a:t>
            </a:r>
            <a:r>
              <a:rPr lang="da"/>
              <a:t> Tager man nikotin mens hjernen udvikler sig (indtil 25 års alderen)</a:t>
            </a:r>
            <a:r>
              <a:rPr lang="da">
                <a:solidFill>
                  <a:schemeClr val="dk1"/>
                </a:solidFill>
              </a:rPr>
              <a:t>, kan der dannes en betændelsestilstand i hjernen. Betændelsestilstanden kan resultere i, at hjernens pandelap og belønningscenter ikke vokser fuldt sammen. </a:t>
            </a:r>
            <a:br>
              <a:rPr lang="da">
                <a:solidFill>
                  <a:schemeClr val="dk1"/>
                </a:solidFill>
              </a:rPr>
            </a:br>
            <a:r>
              <a:rPr lang="da">
                <a:solidFill>
                  <a:schemeClr val="dk1"/>
                </a:solidFill>
              </a:rPr>
              <a:t>Dette kan medføre, at den unge har en </a:t>
            </a:r>
            <a:r>
              <a:rPr lang="da" b="1">
                <a:solidFill>
                  <a:schemeClr val="dk1"/>
                </a:solidFill>
              </a:rPr>
              <a:t>mindre udviklet fornuft, er mere risikovillig og har sværere ved at regulere sine følelser.</a:t>
            </a:r>
            <a:r>
              <a:rPr lang="da">
                <a:solidFill>
                  <a:schemeClr val="dk1"/>
                </a:solidFill>
              </a:rPr>
              <a:t> Endvidere kan en konsekvens af denne betændelsestilstand være, at den unge </a:t>
            </a:r>
            <a:r>
              <a:rPr lang="da" b="1">
                <a:solidFill>
                  <a:schemeClr val="dk1"/>
                </a:solidFill>
              </a:rPr>
              <a:t>har sværere ved indlæring, oplever opmærksomhedsforstyrrelser og har en dårligere hukommelse</a:t>
            </a:r>
            <a:r>
              <a:rPr lang="da">
                <a:solidFill>
                  <a:schemeClr val="dk1"/>
                </a:solidFill>
              </a:rPr>
              <a:t>. Disse konsekvenser kan være uoprettelige. Indtagelsen af nikotin i en ung alder kan derfor resultere i, at den unge forevigt er fanget i en form for teenagehjerne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da" b="1"/>
              <a:t>Psyken:</a:t>
            </a:r>
            <a:r>
              <a:rPr lang="da"/>
              <a:t> Øget risiko for udvikling af depression og angst senere i livet.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4f316ff142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4f316ff14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Sandt eller falsk leg.</a:t>
            </a:r>
            <a:endParaRPr/>
          </a:p>
          <a:p>
            <a:pPr marL="0" lvl="0" indent="0" algn="l" rtl="0">
              <a:spcBef>
                <a:spcPts val="0"/>
              </a:spcBef>
              <a:spcAft>
                <a:spcPts val="0"/>
              </a:spcAft>
              <a:buNone/>
            </a:pPr>
            <a:r>
              <a:rPr lang="da"/>
              <a:t>Få elever til at række hånden op, for at svare på spm. Derefter forklarer tandplejer det rigtige.</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da"/>
              <a:t>Falsk. Der er ikke glasskår i snus og nikotinposer.</a:t>
            </a:r>
            <a:endParaRPr/>
          </a:p>
          <a:p>
            <a:pPr marL="457200" lvl="0" indent="-298450" algn="l" rtl="0">
              <a:spcBef>
                <a:spcPts val="0"/>
              </a:spcBef>
              <a:spcAft>
                <a:spcPts val="0"/>
              </a:spcAft>
              <a:buSzPts val="1100"/>
              <a:buAutoNum type="arabicPeriod"/>
            </a:pPr>
            <a:r>
              <a:rPr lang="da"/>
              <a:t>Falsk. Nikotinposer kan ud fra nuværende forskning ikke give kræft.</a:t>
            </a:r>
            <a:r>
              <a:rPr lang="da">
                <a:solidFill>
                  <a:schemeClr val="dk1"/>
                </a:solidFill>
              </a:rPr>
              <a:t> Risiko for kræftudvikling på længere sigt er dog endnu ukendt.</a:t>
            </a:r>
            <a:endParaRPr>
              <a:solidFill>
                <a:schemeClr val="dk1"/>
              </a:solidFill>
            </a:endParaRPr>
          </a:p>
          <a:p>
            <a:pPr marL="457200" lvl="0" indent="-298450" algn="l" rtl="0">
              <a:spcBef>
                <a:spcPts val="0"/>
              </a:spcBef>
              <a:spcAft>
                <a:spcPts val="0"/>
              </a:spcAft>
              <a:buClr>
                <a:schemeClr val="dk1"/>
              </a:buClr>
              <a:buSzPts val="1100"/>
              <a:buAutoNum type="arabicPeriod"/>
            </a:pPr>
            <a:r>
              <a:rPr lang="da">
                <a:solidFill>
                  <a:schemeClr val="dk1"/>
                </a:solidFill>
              </a:rPr>
              <a:t>Falsk. Nikotinposer og snus gør dig ikke mere koncentreret i undervisningen. Det kan derimod give rastløshed og man kan blive irritabel.</a:t>
            </a:r>
            <a:endParaRPr>
              <a:solidFill>
                <a:schemeClr val="dk1"/>
              </a:solidFill>
            </a:endParaRPr>
          </a:p>
          <a:p>
            <a:pPr marL="457200" lvl="0" indent="-298450" algn="l" rtl="0">
              <a:spcBef>
                <a:spcPts val="0"/>
              </a:spcBef>
              <a:spcAft>
                <a:spcPts val="0"/>
              </a:spcAft>
              <a:buClr>
                <a:schemeClr val="dk1"/>
              </a:buClr>
              <a:buSzPts val="1100"/>
              <a:buAutoNum type="arabicPeriod"/>
            </a:pPr>
            <a:r>
              <a:rPr lang="da">
                <a:solidFill>
                  <a:schemeClr val="dk1"/>
                </a:solidFill>
              </a:rPr>
              <a:t>Sandt. Snus kan udvikle kræft.</a:t>
            </a:r>
            <a:endParaRPr>
              <a:solidFill>
                <a:schemeClr val="dk1"/>
              </a:solidFill>
            </a:endParaRPr>
          </a:p>
          <a:p>
            <a:pPr marL="457200" lvl="0" indent="-298450" algn="l" rtl="0">
              <a:spcBef>
                <a:spcPts val="0"/>
              </a:spcBef>
              <a:spcAft>
                <a:spcPts val="0"/>
              </a:spcAft>
              <a:buClr>
                <a:schemeClr val="dk1"/>
              </a:buClr>
              <a:buSzPts val="1100"/>
              <a:buAutoNum type="arabicPeriod"/>
            </a:pPr>
            <a:r>
              <a:rPr lang="da">
                <a:solidFill>
                  <a:schemeClr val="dk1"/>
                </a:solidFill>
              </a:rPr>
              <a:t>Falsk. Nikotinposer og snus indeholder store mængder af nikotin som er stærkt afhængighedsskabende. Det gør det svært at stoppe. Man er mest modtagelig for afhængighed når man er ung.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a"/>
              <a:t>Her får vi afklaret nogle myter om snus og nikotinposer.</a:t>
            </a:r>
            <a:endParaRPr/>
          </a:p>
          <a:p>
            <a:pPr marL="0" lvl="0" indent="0" algn="l" rtl="0">
              <a:spcBef>
                <a:spcPts val="0"/>
              </a:spcBef>
              <a:spcAft>
                <a:spcPts val="0"/>
              </a:spcAft>
              <a:buNone/>
            </a:pPr>
            <a:r>
              <a:rPr lang="da"/>
              <a:t>Også opsamling på undervisningen. Hvad eleverne lært?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4f316ff142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4f316ff142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41000"/>
          </a:blip>
          <a:stretch>
            <a:fillRect/>
          </a:stretch>
        </p:blipFill>
        <p:spPr>
          <a:xfrm>
            <a:off x="-287450" y="-246400"/>
            <a:ext cx="9802025" cy="5521300"/>
          </a:xfrm>
          <a:prstGeom prst="rect">
            <a:avLst/>
          </a:prstGeom>
          <a:noFill/>
          <a:ln>
            <a:noFill/>
          </a:ln>
        </p:spPr>
      </p:pic>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b="1">
                <a:solidFill>
                  <a:srgbClr val="FF9900"/>
                </a:solidFill>
                <a:latin typeface="Times New Roman"/>
                <a:ea typeface="Times New Roman"/>
                <a:cs typeface="Times New Roman"/>
                <a:sym typeface="Times New Roman"/>
              </a:rPr>
              <a:t>Snus og nikotinposer</a:t>
            </a:r>
            <a:endParaRPr b="1">
              <a:solidFill>
                <a:srgbClr val="FF9900"/>
              </a:solidFill>
              <a:latin typeface="Times New Roman"/>
              <a:ea typeface="Times New Roman"/>
              <a:cs typeface="Times New Roman"/>
              <a:sym typeface="Times New Roman"/>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SzPts val="688"/>
              <a:buNone/>
            </a:pPr>
            <a:r>
              <a:rPr lang="da" sz="1450" dirty="0">
                <a:latin typeface="Times New Roman"/>
                <a:ea typeface="Times New Roman"/>
                <a:cs typeface="Times New Roman"/>
                <a:sym typeface="Times New Roman"/>
              </a:rPr>
              <a:t>Undervisningsmateriale udviklet af tandplejerstuderende: Ai-Linh Nguyen, Emma Brath Holm, Emma Esther Lorensen, Katja Kejlstrup og Karen Lavrsen</a:t>
            </a:r>
          </a:p>
          <a:p>
            <a:pPr marL="0" lvl="0" indent="0" algn="ctr" rtl="0">
              <a:spcBef>
                <a:spcPts val="0"/>
              </a:spcBef>
              <a:spcAft>
                <a:spcPts val="0"/>
              </a:spcAft>
              <a:buSzPts val="688"/>
              <a:buNone/>
            </a:pPr>
            <a:endParaRPr lang="da" sz="1450" dirty="0">
              <a:latin typeface="Times New Roman"/>
              <a:ea typeface="Times New Roman"/>
              <a:cs typeface="Times New Roman"/>
              <a:sym typeface="Times New Roman"/>
            </a:endParaRPr>
          </a:p>
          <a:p>
            <a:pPr marL="0" lvl="0" indent="0" algn="ctr" rtl="0">
              <a:spcBef>
                <a:spcPts val="0"/>
              </a:spcBef>
              <a:spcAft>
                <a:spcPts val="0"/>
              </a:spcAft>
              <a:buSzPts val="688"/>
              <a:buNone/>
            </a:pPr>
            <a:r>
              <a:rPr lang="da" sz="1450" dirty="0">
                <a:latin typeface="Times New Roman"/>
                <a:ea typeface="Times New Roman"/>
                <a:cs typeface="Times New Roman"/>
                <a:sym typeface="Times New Roman"/>
              </a:rPr>
              <a:t>2023</a:t>
            </a:r>
            <a:endParaRPr sz="1450" dirty="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846800" y="2285400"/>
            <a:ext cx="5450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3620" b="1">
                <a:solidFill>
                  <a:srgbClr val="FF9900"/>
                </a:solidFill>
                <a:latin typeface="Times New Roman"/>
                <a:ea typeface="Times New Roman"/>
                <a:cs typeface="Times New Roman"/>
                <a:sym typeface="Times New Roman"/>
              </a:rPr>
              <a:t>De 4 verdenshjørner</a:t>
            </a:r>
            <a:endParaRPr sz="3620" b="1">
              <a:solidFill>
                <a:srgbClr val="FF9900"/>
              </a:solidFill>
              <a:latin typeface="Times New Roman"/>
              <a:ea typeface="Times New Roman"/>
              <a:cs typeface="Times New Roman"/>
              <a:sym typeface="Times New Roman"/>
            </a:endParaRPr>
          </a:p>
        </p:txBody>
      </p:sp>
      <p:sp>
        <p:nvSpPr>
          <p:cNvPr id="62" name="Google Shape;62;p14"/>
          <p:cNvSpPr/>
          <p:nvPr/>
        </p:nvSpPr>
        <p:spPr>
          <a:xfrm>
            <a:off x="-1155500" y="-1499825"/>
            <a:ext cx="3973200" cy="3723300"/>
          </a:xfrm>
          <a:prstGeom prst="ellipse">
            <a:avLst/>
          </a:prstGeom>
          <a:solidFill>
            <a:srgbClr val="F9CB9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6357950" y="-1376600"/>
            <a:ext cx="3973200" cy="3723300"/>
          </a:xfrm>
          <a:prstGeom prst="ellipse">
            <a:avLst/>
          </a:prstGeom>
          <a:solidFill>
            <a:srgbClr val="EA999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837250" y="3096350"/>
            <a:ext cx="3973200" cy="3723300"/>
          </a:xfrm>
          <a:prstGeom prst="ellipse">
            <a:avLst/>
          </a:prstGeom>
          <a:solidFill>
            <a:srgbClr val="B6D7A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6286100" y="3096350"/>
            <a:ext cx="3973200" cy="3723300"/>
          </a:xfrm>
          <a:prstGeom prst="ellipse">
            <a:avLst/>
          </a:prstGeom>
          <a:solidFill>
            <a:srgbClr val="A4C2F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846800" y="1999050"/>
            <a:ext cx="5450400" cy="142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3620" b="1">
                <a:solidFill>
                  <a:srgbClr val="FF9900"/>
                </a:solidFill>
                <a:latin typeface="Times New Roman"/>
                <a:ea typeface="Times New Roman"/>
                <a:cs typeface="Times New Roman"/>
                <a:sym typeface="Times New Roman"/>
              </a:rPr>
              <a:t>Hvor ofte bruger du nikotinprodukter?</a:t>
            </a:r>
            <a:endParaRPr sz="3620" b="1">
              <a:solidFill>
                <a:srgbClr val="FF9900"/>
              </a:solidFill>
              <a:latin typeface="Times New Roman"/>
              <a:ea typeface="Times New Roman"/>
              <a:cs typeface="Times New Roman"/>
              <a:sym typeface="Times New Roman"/>
            </a:endParaRPr>
          </a:p>
        </p:txBody>
      </p:sp>
      <p:sp>
        <p:nvSpPr>
          <p:cNvPr id="71" name="Google Shape;71;p15"/>
          <p:cNvSpPr/>
          <p:nvPr/>
        </p:nvSpPr>
        <p:spPr>
          <a:xfrm>
            <a:off x="-1155500" y="-1499825"/>
            <a:ext cx="3973200" cy="3723300"/>
          </a:xfrm>
          <a:prstGeom prst="ellipse">
            <a:avLst/>
          </a:prstGeom>
          <a:solidFill>
            <a:srgbClr val="F9CB9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6357950" y="-1376600"/>
            <a:ext cx="3973200" cy="3723300"/>
          </a:xfrm>
          <a:prstGeom prst="ellipse">
            <a:avLst/>
          </a:prstGeom>
          <a:solidFill>
            <a:srgbClr val="EA999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837250" y="3096350"/>
            <a:ext cx="3973200" cy="3723300"/>
          </a:xfrm>
          <a:prstGeom prst="ellipse">
            <a:avLst/>
          </a:prstGeom>
          <a:solidFill>
            <a:srgbClr val="B6D7A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6286100" y="3096350"/>
            <a:ext cx="3973200" cy="3723300"/>
          </a:xfrm>
          <a:prstGeom prst="ellipse">
            <a:avLst/>
          </a:prstGeom>
          <a:solidFill>
            <a:srgbClr val="A4C2F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p:nvPr/>
        </p:nvSpPr>
        <p:spPr>
          <a:xfrm>
            <a:off x="706800" y="73922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 sz="2200" b="1">
                <a:solidFill>
                  <a:schemeClr val="lt1"/>
                </a:solidFill>
                <a:latin typeface="Times New Roman"/>
                <a:ea typeface="Times New Roman"/>
                <a:cs typeface="Times New Roman"/>
                <a:sym typeface="Times New Roman"/>
              </a:rPr>
              <a:t>Aldrig</a:t>
            </a:r>
            <a:endParaRPr sz="2200" b="1">
              <a:solidFill>
                <a:schemeClr val="lt1"/>
              </a:solidFill>
              <a:latin typeface="Times New Roman"/>
              <a:ea typeface="Times New Roman"/>
              <a:cs typeface="Times New Roman"/>
              <a:sym typeface="Times New Roman"/>
            </a:endParaRPr>
          </a:p>
        </p:txBody>
      </p:sp>
      <p:sp>
        <p:nvSpPr>
          <p:cNvPr id="76" name="Google Shape;76;p15"/>
          <p:cNvSpPr txBox="1"/>
          <p:nvPr/>
        </p:nvSpPr>
        <p:spPr>
          <a:xfrm>
            <a:off x="6651175" y="662350"/>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 sz="2200" b="1">
                <a:solidFill>
                  <a:schemeClr val="lt1"/>
                </a:solidFill>
                <a:latin typeface="Times New Roman"/>
                <a:ea typeface="Times New Roman"/>
                <a:cs typeface="Times New Roman"/>
                <a:sym typeface="Times New Roman"/>
              </a:rPr>
              <a:t>Til fester/weekend</a:t>
            </a:r>
            <a:endParaRPr sz="2200" b="1">
              <a:solidFill>
                <a:schemeClr val="lt1"/>
              </a:solidFill>
              <a:latin typeface="Times New Roman"/>
              <a:ea typeface="Times New Roman"/>
              <a:cs typeface="Times New Roman"/>
              <a:sym typeface="Times New Roman"/>
            </a:endParaRPr>
          </a:p>
        </p:txBody>
      </p:sp>
      <p:sp>
        <p:nvSpPr>
          <p:cNvPr id="77" name="Google Shape;77;p15"/>
          <p:cNvSpPr txBox="1"/>
          <p:nvPr/>
        </p:nvSpPr>
        <p:spPr>
          <a:xfrm>
            <a:off x="6856225" y="3833200"/>
            <a:ext cx="2384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 sz="2200" b="1">
                <a:solidFill>
                  <a:schemeClr val="lt1"/>
                </a:solidFill>
                <a:latin typeface="Times New Roman"/>
                <a:ea typeface="Times New Roman"/>
                <a:cs typeface="Times New Roman"/>
                <a:sym typeface="Times New Roman"/>
              </a:rPr>
              <a:t>Nærmest dagligt</a:t>
            </a:r>
            <a:endParaRPr sz="2200" b="1">
              <a:solidFill>
                <a:schemeClr val="lt1"/>
              </a:solidFill>
              <a:latin typeface="Times New Roman"/>
              <a:ea typeface="Times New Roman"/>
              <a:cs typeface="Times New Roman"/>
              <a:sym typeface="Times New Roman"/>
            </a:endParaRPr>
          </a:p>
        </p:txBody>
      </p:sp>
      <p:sp>
        <p:nvSpPr>
          <p:cNvPr id="78" name="Google Shape;78;p15"/>
          <p:cNvSpPr txBox="1"/>
          <p:nvPr/>
        </p:nvSpPr>
        <p:spPr>
          <a:xfrm>
            <a:off x="254475" y="3833200"/>
            <a:ext cx="2384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a" sz="2200" b="1">
                <a:solidFill>
                  <a:schemeClr val="lt1"/>
                </a:solidFill>
                <a:latin typeface="Times New Roman"/>
                <a:ea typeface="Times New Roman"/>
                <a:cs typeface="Times New Roman"/>
                <a:sym typeface="Times New Roman"/>
              </a:rPr>
              <a:t>Har prøvet det én eller få gange</a:t>
            </a:r>
            <a:endParaRPr sz="2200" b="1">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846800" y="1899300"/>
            <a:ext cx="5450400" cy="137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3620" b="1">
                <a:solidFill>
                  <a:srgbClr val="FF9900"/>
                </a:solidFill>
                <a:latin typeface="Times New Roman"/>
                <a:ea typeface="Times New Roman"/>
                <a:cs typeface="Times New Roman"/>
                <a:sym typeface="Times New Roman"/>
              </a:rPr>
              <a:t>Hvilket produkt er der </a:t>
            </a:r>
            <a:r>
              <a:rPr lang="da" sz="3620" b="1" u="sng">
                <a:solidFill>
                  <a:srgbClr val="FF9900"/>
                </a:solidFill>
                <a:latin typeface="Times New Roman"/>
                <a:ea typeface="Times New Roman"/>
                <a:cs typeface="Times New Roman"/>
                <a:sym typeface="Times New Roman"/>
              </a:rPr>
              <a:t>IKKE</a:t>
            </a:r>
            <a:r>
              <a:rPr lang="da" sz="3620" b="1">
                <a:solidFill>
                  <a:srgbClr val="FF9900"/>
                </a:solidFill>
                <a:latin typeface="Times New Roman"/>
                <a:ea typeface="Times New Roman"/>
                <a:cs typeface="Times New Roman"/>
                <a:sym typeface="Times New Roman"/>
              </a:rPr>
              <a:t> tobak i?</a:t>
            </a:r>
            <a:endParaRPr sz="3620" b="1">
              <a:solidFill>
                <a:srgbClr val="FF9900"/>
              </a:solidFill>
              <a:latin typeface="Times New Roman"/>
              <a:ea typeface="Times New Roman"/>
              <a:cs typeface="Times New Roman"/>
              <a:sym typeface="Times New Roman"/>
            </a:endParaRPr>
          </a:p>
        </p:txBody>
      </p:sp>
      <p:sp>
        <p:nvSpPr>
          <p:cNvPr id="84" name="Google Shape;84;p16"/>
          <p:cNvSpPr/>
          <p:nvPr/>
        </p:nvSpPr>
        <p:spPr>
          <a:xfrm>
            <a:off x="-1155500" y="-1499825"/>
            <a:ext cx="3973200" cy="3723300"/>
          </a:xfrm>
          <a:prstGeom prst="ellipse">
            <a:avLst/>
          </a:prstGeom>
          <a:solidFill>
            <a:srgbClr val="F9CB9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6357950" y="-1376600"/>
            <a:ext cx="3973200" cy="3723300"/>
          </a:xfrm>
          <a:prstGeom prst="ellipse">
            <a:avLst/>
          </a:prstGeom>
          <a:solidFill>
            <a:srgbClr val="EA999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37250" y="3096350"/>
            <a:ext cx="3973200" cy="3723300"/>
          </a:xfrm>
          <a:prstGeom prst="ellipse">
            <a:avLst/>
          </a:prstGeom>
          <a:solidFill>
            <a:srgbClr val="B6D7A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6286100" y="3096350"/>
            <a:ext cx="3973200" cy="3723300"/>
          </a:xfrm>
          <a:prstGeom prst="ellipse">
            <a:avLst/>
          </a:prstGeom>
          <a:solidFill>
            <a:srgbClr val="A4C2F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txBox="1"/>
          <p:nvPr/>
        </p:nvSpPr>
        <p:spPr>
          <a:xfrm>
            <a:off x="377075" y="454125"/>
            <a:ext cx="1461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 sz="2200" b="1">
                <a:solidFill>
                  <a:schemeClr val="lt1"/>
                </a:solidFill>
                <a:latin typeface="Times New Roman"/>
                <a:ea typeface="Times New Roman"/>
                <a:cs typeface="Times New Roman"/>
                <a:sym typeface="Times New Roman"/>
              </a:rPr>
              <a:t>Cigaretter</a:t>
            </a:r>
            <a:endParaRPr sz="2200" b="1">
              <a:solidFill>
                <a:schemeClr val="lt1"/>
              </a:solidFill>
              <a:latin typeface="Times New Roman"/>
              <a:ea typeface="Times New Roman"/>
              <a:cs typeface="Times New Roman"/>
              <a:sym typeface="Times New Roman"/>
            </a:endParaRPr>
          </a:p>
        </p:txBody>
      </p:sp>
      <p:sp>
        <p:nvSpPr>
          <p:cNvPr id="89" name="Google Shape;89;p16"/>
          <p:cNvSpPr txBox="1"/>
          <p:nvPr/>
        </p:nvSpPr>
        <p:spPr>
          <a:xfrm>
            <a:off x="7147625" y="398225"/>
            <a:ext cx="852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 sz="2200" b="1">
                <a:solidFill>
                  <a:schemeClr val="lt1"/>
                </a:solidFill>
                <a:latin typeface="Times New Roman"/>
                <a:ea typeface="Times New Roman"/>
                <a:cs typeface="Times New Roman"/>
                <a:sym typeface="Times New Roman"/>
              </a:rPr>
              <a:t>Snus</a:t>
            </a:r>
            <a:endParaRPr sz="2200" b="1">
              <a:solidFill>
                <a:schemeClr val="lt1"/>
              </a:solidFill>
              <a:latin typeface="Times New Roman"/>
              <a:ea typeface="Times New Roman"/>
              <a:cs typeface="Times New Roman"/>
              <a:sym typeface="Times New Roman"/>
            </a:endParaRPr>
          </a:p>
        </p:txBody>
      </p:sp>
      <p:sp>
        <p:nvSpPr>
          <p:cNvPr id="90" name="Google Shape;90;p16"/>
          <p:cNvSpPr txBox="1"/>
          <p:nvPr/>
        </p:nvSpPr>
        <p:spPr>
          <a:xfrm>
            <a:off x="377075" y="3615750"/>
            <a:ext cx="2027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 sz="2200" b="1">
                <a:solidFill>
                  <a:schemeClr val="lt1"/>
                </a:solidFill>
                <a:latin typeface="Times New Roman"/>
                <a:ea typeface="Times New Roman"/>
                <a:cs typeface="Times New Roman"/>
                <a:sym typeface="Times New Roman"/>
              </a:rPr>
              <a:t>Nikotinposer</a:t>
            </a:r>
            <a:endParaRPr sz="2200" b="1">
              <a:solidFill>
                <a:schemeClr val="lt1"/>
              </a:solidFill>
              <a:latin typeface="Times New Roman"/>
              <a:ea typeface="Times New Roman"/>
              <a:cs typeface="Times New Roman"/>
              <a:sym typeface="Times New Roman"/>
            </a:endParaRPr>
          </a:p>
        </p:txBody>
      </p:sp>
      <p:sp>
        <p:nvSpPr>
          <p:cNvPr id="91" name="Google Shape;91;p16"/>
          <p:cNvSpPr txBox="1"/>
          <p:nvPr/>
        </p:nvSpPr>
        <p:spPr>
          <a:xfrm>
            <a:off x="7147625" y="3771950"/>
            <a:ext cx="1614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 sz="2200" b="1">
                <a:solidFill>
                  <a:schemeClr val="lt1"/>
                </a:solidFill>
                <a:latin typeface="Times New Roman"/>
                <a:ea typeface="Times New Roman"/>
                <a:cs typeface="Times New Roman"/>
                <a:sym typeface="Times New Roman"/>
              </a:rPr>
              <a:t>Vandpibe</a:t>
            </a:r>
            <a:endParaRPr sz="2200" b="1">
              <a:solidFill>
                <a:schemeClr val="lt1"/>
              </a:solidFill>
              <a:latin typeface="Times New Roman"/>
              <a:ea typeface="Times New Roman"/>
              <a:cs typeface="Times New Roman"/>
              <a:sym typeface="Times New Roman"/>
            </a:endParaRPr>
          </a:p>
        </p:txBody>
      </p:sp>
      <p:pic>
        <p:nvPicPr>
          <p:cNvPr id="92" name="Google Shape;92;p16"/>
          <p:cNvPicPr preferRelativeResize="0"/>
          <p:nvPr/>
        </p:nvPicPr>
        <p:blipFill rotWithShape="1">
          <a:blip r:embed="rId3">
            <a:alphaModFix/>
          </a:blip>
          <a:srcRect t="36647" b="39046"/>
          <a:stretch/>
        </p:blipFill>
        <p:spPr>
          <a:xfrm rot="-291350">
            <a:off x="302275" y="977324"/>
            <a:ext cx="2027501" cy="492799"/>
          </a:xfrm>
          <a:prstGeom prst="rect">
            <a:avLst/>
          </a:prstGeom>
          <a:noFill/>
          <a:ln>
            <a:noFill/>
          </a:ln>
        </p:spPr>
      </p:pic>
      <p:pic>
        <p:nvPicPr>
          <p:cNvPr id="93" name="Google Shape;93;p16"/>
          <p:cNvPicPr preferRelativeResize="0"/>
          <p:nvPr/>
        </p:nvPicPr>
        <p:blipFill>
          <a:blip r:embed="rId4">
            <a:alphaModFix/>
          </a:blip>
          <a:stretch>
            <a:fillRect/>
          </a:stretch>
        </p:blipFill>
        <p:spPr>
          <a:xfrm>
            <a:off x="593375" y="4015950"/>
            <a:ext cx="1874350" cy="1056450"/>
          </a:xfrm>
          <a:prstGeom prst="rect">
            <a:avLst/>
          </a:prstGeom>
          <a:noFill/>
          <a:ln>
            <a:noFill/>
          </a:ln>
        </p:spPr>
      </p:pic>
      <p:pic>
        <p:nvPicPr>
          <p:cNvPr id="94" name="Google Shape;94;p16"/>
          <p:cNvPicPr preferRelativeResize="0"/>
          <p:nvPr/>
        </p:nvPicPr>
        <p:blipFill>
          <a:blip r:embed="rId5">
            <a:alphaModFix/>
          </a:blip>
          <a:stretch>
            <a:fillRect/>
          </a:stretch>
        </p:blipFill>
        <p:spPr>
          <a:xfrm>
            <a:off x="7629208" y="604350"/>
            <a:ext cx="1286967" cy="1302050"/>
          </a:xfrm>
          <a:prstGeom prst="rect">
            <a:avLst/>
          </a:prstGeom>
          <a:noFill/>
          <a:ln>
            <a:noFill/>
          </a:ln>
        </p:spPr>
      </p:pic>
      <p:pic>
        <p:nvPicPr>
          <p:cNvPr id="95" name="Google Shape;95;p16"/>
          <p:cNvPicPr preferRelativeResize="0"/>
          <p:nvPr/>
        </p:nvPicPr>
        <p:blipFill>
          <a:blip r:embed="rId6">
            <a:alphaModFix/>
          </a:blip>
          <a:stretch>
            <a:fillRect/>
          </a:stretch>
        </p:blipFill>
        <p:spPr>
          <a:xfrm>
            <a:off x="7716396" y="3496154"/>
            <a:ext cx="2027500" cy="16473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da" b="1">
                <a:solidFill>
                  <a:srgbClr val="FF9900"/>
                </a:solidFill>
                <a:latin typeface="Times New Roman"/>
                <a:ea typeface="Times New Roman"/>
                <a:cs typeface="Times New Roman"/>
                <a:sym typeface="Times New Roman"/>
              </a:rPr>
              <a:t>Forskelle på snus og nikotinposer</a:t>
            </a:r>
            <a:endParaRPr b="1">
              <a:solidFill>
                <a:srgbClr val="FF9900"/>
              </a:solidFill>
              <a:latin typeface="Times New Roman"/>
              <a:ea typeface="Times New Roman"/>
              <a:cs typeface="Times New Roman"/>
              <a:sym typeface="Times New Roman"/>
            </a:endParaRPr>
          </a:p>
        </p:txBody>
      </p:sp>
      <p:sp>
        <p:nvSpPr>
          <p:cNvPr id="101" name="Google Shape;101;p17"/>
          <p:cNvSpPr txBox="1">
            <a:spLocks noGrp="1"/>
          </p:cNvSpPr>
          <p:nvPr>
            <p:ph type="body" idx="1"/>
          </p:nvPr>
        </p:nvSpPr>
        <p:spPr>
          <a:xfrm>
            <a:off x="311700" y="1152475"/>
            <a:ext cx="3999900" cy="37659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da" sz="2008" b="1">
                <a:solidFill>
                  <a:srgbClr val="FF9900"/>
                </a:solidFill>
                <a:latin typeface="Times New Roman"/>
                <a:ea typeface="Times New Roman"/>
                <a:cs typeface="Times New Roman"/>
                <a:sym typeface="Times New Roman"/>
              </a:rPr>
              <a:t>Snus</a:t>
            </a:r>
            <a:endParaRPr sz="2008" b="1">
              <a:solidFill>
                <a:srgbClr val="FF9900"/>
              </a:solidFill>
              <a:latin typeface="Times New Roman"/>
              <a:ea typeface="Times New Roman"/>
              <a:cs typeface="Times New Roman"/>
              <a:sym typeface="Times New Roman"/>
            </a:endParaRPr>
          </a:p>
          <a:p>
            <a:pPr marL="457200" lvl="0" indent="-334327" algn="l" rtl="0">
              <a:lnSpc>
                <a:spcPct val="150000"/>
              </a:lnSpc>
              <a:spcBef>
                <a:spcPts val="1200"/>
              </a:spcBef>
              <a:spcAft>
                <a:spcPts val="0"/>
              </a:spcAft>
              <a:buClr>
                <a:schemeClr val="dk1"/>
              </a:buClr>
              <a:buSzPct val="100000"/>
              <a:buFont typeface="Times New Roman"/>
              <a:buChar char="●"/>
            </a:pPr>
            <a:r>
              <a:rPr lang="da" sz="1800">
                <a:solidFill>
                  <a:schemeClr val="dk1"/>
                </a:solidFill>
                <a:latin typeface="Times New Roman"/>
                <a:ea typeface="Times New Roman"/>
                <a:cs typeface="Times New Roman"/>
                <a:sym typeface="Times New Roman"/>
              </a:rPr>
              <a:t>Brunlige poser.</a:t>
            </a:r>
            <a:endParaRPr sz="1800">
              <a:solidFill>
                <a:schemeClr val="dk1"/>
              </a:solidFill>
              <a:latin typeface="Times New Roman"/>
              <a:ea typeface="Times New Roman"/>
              <a:cs typeface="Times New Roman"/>
              <a:sym typeface="Times New Roman"/>
            </a:endParaRPr>
          </a:p>
          <a:p>
            <a:pPr marL="457200" lvl="0" indent="-334327" algn="l" rtl="0">
              <a:lnSpc>
                <a:spcPct val="150000"/>
              </a:lnSpc>
              <a:spcBef>
                <a:spcPts val="0"/>
              </a:spcBef>
              <a:spcAft>
                <a:spcPts val="0"/>
              </a:spcAft>
              <a:buClr>
                <a:schemeClr val="dk1"/>
              </a:buClr>
              <a:buSzPct val="100000"/>
              <a:buFont typeface="Times New Roman"/>
              <a:buChar char="●"/>
            </a:pPr>
            <a:r>
              <a:rPr lang="da" sz="1800">
                <a:solidFill>
                  <a:schemeClr val="dk1"/>
                </a:solidFill>
                <a:latin typeface="Times New Roman"/>
                <a:ea typeface="Times New Roman"/>
                <a:cs typeface="Times New Roman"/>
                <a:sym typeface="Times New Roman"/>
              </a:rPr>
              <a:t>Indeholder tobak, nikotin, salte, smagsstoffer samt fugt- og pH-regulerende stoffer.</a:t>
            </a:r>
            <a:endParaRPr sz="1800">
              <a:solidFill>
                <a:schemeClr val="dk1"/>
              </a:solidFill>
              <a:latin typeface="Times New Roman"/>
              <a:ea typeface="Times New Roman"/>
              <a:cs typeface="Times New Roman"/>
              <a:sym typeface="Times New Roman"/>
            </a:endParaRPr>
          </a:p>
          <a:p>
            <a:pPr marL="457200" lvl="0" indent="-334327" algn="l" rtl="0">
              <a:lnSpc>
                <a:spcPct val="150000"/>
              </a:lnSpc>
              <a:spcBef>
                <a:spcPts val="0"/>
              </a:spcBef>
              <a:spcAft>
                <a:spcPts val="0"/>
              </a:spcAft>
              <a:buClr>
                <a:schemeClr val="dk1"/>
              </a:buClr>
              <a:buSzPct val="100000"/>
              <a:buFont typeface="Times New Roman"/>
              <a:buChar char="●"/>
            </a:pPr>
            <a:r>
              <a:rPr lang="da" sz="1800">
                <a:solidFill>
                  <a:schemeClr val="dk1"/>
                </a:solidFill>
                <a:latin typeface="Times New Roman"/>
                <a:ea typeface="Times New Roman"/>
                <a:cs typeface="Times New Roman"/>
                <a:sym typeface="Times New Roman"/>
              </a:rPr>
              <a:t>Snus indeholder skadelige stoffer.</a:t>
            </a:r>
            <a:endParaRPr sz="1800">
              <a:solidFill>
                <a:schemeClr val="dk1"/>
              </a:solidFill>
              <a:latin typeface="Times New Roman"/>
              <a:ea typeface="Times New Roman"/>
              <a:cs typeface="Times New Roman"/>
              <a:sym typeface="Times New Roman"/>
            </a:endParaRPr>
          </a:p>
          <a:p>
            <a:pPr marL="457200" lvl="0" indent="-334327" algn="l" rtl="0">
              <a:lnSpc>
                <a:spcPct val="150000"/>
              </a:lnSpc>
              <a:spcBef>
                <a:spcPts val="0"/>
              </a:spcBef>
              <a:spcAft>
                <a:spcPts val="0"/>
              </a:spcAft>
              <a:buClr>
                <a:srgbClr val="FF0000"/>
              </a:buClr>
              <a:buSzPct val="100000"/>
              <a:buFont typeface="Times New Roman"/>
              <a:buChar char="●"/>
            </a:pPr>
            <a:r>
              <a:rPr lang="da" sz="1800">
                <a:solidFill>
                  <a:srgbClr val="FF0000"/>
                </a:solidFill>
                <a:latin typeface="Times New Roman"/>
                <a:ea typeface="Times New Roman"/>
                <a:cs typeface="Times New Roman"/>
                <a:sym typeface="Times New Roman"/>
              </a:rPr>
              <a:t>Snus indeholder kræftfremkaldende stoffer, og derfor er der </a:t>
            </a:r>
            <a:r>
              <a:rPr lang="da" sz="1800" u="sng">
                <a:solidFill>
                  <a:srgbClr val="FF0000"/>
                </a:solidFill>
                <a:latin typeface="Times New Roman"/>
                <a:ea typeface="Times New Roman"/>
                <a:cs typeface="Times New Roman"/>
                <a:sym typeface="Times New Roman"/>
              </a:rPr>
              <a:t>risiko</a:t>
            </a:r>
            <a:r>
              <a:rPr lang="da" sz="1800">
                <a:solidFill>
                  <a:srgbClr val="FF0000"/>
                </a:solidFill>
                <a:latin typeface="Times New Roman"/>
                <a:ea typeface="Times New Roman"/>
                <a:cs typeface="Times New Roman"/>
                <a:sym typeface="Times New Roman"/>
              </a:rPr>
              <a:t> for kræftudvikling ved brug af snus.</a:t>
            </a:r>
            <a:endParaRPr sz="1800">
              <a:solidFill>
                <a:srgbClr val="FF0000"/>
              </a:solidFill>
              <a:latin typeface="Times New Roman"/>
              <a:ea typeface="Times New Roman"/>
              <a:cs typeface="Times New Roman"/>
              <a:sym typeface="Times New Roman"/>
            </a:endParaRPr>
          </a:p>
          <a:p>
            <a:pPr marL="457200" lvl="0" indent="0" algn="l" rtl="0">
              <a:lnSpc>
                <a:spcPct val="150000"/>
              </a:lnSpc>
              <a:spcBef>
                <a:spcPts val="1200"/>
              </a:spcBef>
              <a:spcAft>
                <a:spcPts val="1200"/>
              </a:spcAft>
              <a:buNone/>
            </a:pPr>
            <a:endParaRPr sz="1800">
              <a:solidFill>
                <a:srgbClr val="FF9900"/>
              </a:solidFill>
              <a:latin typeface="Times New Roman"/>
              <a:ea typeface="Times New Roman"/>
              <a:cs typeface="Times New Roman"/>
              <a:sym typeface="Times New Roman"/>
            </a:endParaRPr>
          </a:p>
        </p:txBody>
      </p:sp>
      <p:sp>
        <p:nvSpPr>
          <p:cNvPr id="102" name="Google Shape;102;p17"/>
          <p:cNvSpPr txBox="1">
            <a:spLocks noGrp="1"/>
          </p:cNvSpPr>
          <p:nvPr>
            <p:ph type="body" idx="2"/>
          </p:nvPr>
        </p:nvSpPr>
        <p:spPr>
          <a:xfrm>
            <a:off x="4832400" y="1152475"/>
            <a:ext cx="3999900" cy="3765900"/>
          </a:xfrm>
          <a:prstGeom prst="rect">
            <a:avLst/>
          </a:prstGeom>
        </p:spPr>
        <p:txBody>
          <a:bodyPr spcFirstLastPara="1" wrap="square" lIns="91425" tIns="91425" rIns="91425" bIns="91425" anchor="t" anchorCtr="0">
            <a:normAutofit fontScale="85000"/>
          </a:bodyPr>
          <a:lstStyle/>
          <a:p>
            <a:pPr marL="0" lvl="0" indent="0" algn="ctr" rtl="0">
              <a:spcBef>
                <a:spcPts val="0"/>
              </a:spcBef>
              <a:spcAft>
                <a:spcPts val="0"/>
              </a:spcAft>
              <a:buNone/>
            </a:pPr>
            <a:r>
              <a:rPr lang="da" sz="2100" b="1">
                <a:solidFill>
                  <a:srgbClr val="FF9900"/>
                </a:solidFill>
                <a:latin typeface="Times New Roman"/>
                <a:ea typeface="Times New Roman"/>
                <a:cs typeface="Times New Roman"/>
                <a:sym typeface="Times New Roman"/>
              </a:rPr>
              <a:t>Nikotinposer</a:t>
            </a:r>
            <a:endParaRPr sz="2100" b="1">
              <a:solidFill>
                <a:srgbClr val="FF9900"/>
              </a:solidFill>
              <a:latin typeface="Times New Roman"/>
              <a:ea typeface="Times New Roman"/>
              <a:cs typeface="Times New Roman"/>
              <a:sym typeface="Times New Roman"/>
            </a:endParaRPr>
          </a:p>
          <a:p>
            <a:pPr marL="457200" lvl="0" indent="-325755" algn="l" rtl="0">
              <a:lnSpc>
                <a:spcPct val="150000"/>
              </a:lnSpc>
              <a:spcBef>
                <a:spcPts val="1200"/>
              </a:spcBef>
              <a:spcAft>
                <a:spcPts val="0"/>
              </a:spcAft>
              <a:buClr>
                <a:schemeClr val="dk1"/>
              </a:buClr>
              <a:buSzPct val="100000"/>
              <a:buFont typeface="Times New Roman"/>
              <a:buChar char="●"/>
            </a:pPr>
            <a:r>
              <a:rPr lang="da" sz="1800">
                <a:solidFill>
                  <a:schemeClr val="dk1"/>
                </a:solidFill>
                <a:latin typeface="Times New Roman"/>
                <a:ea typeface="Times New Roman"/>
                <a:cs typeface="Times New Roman"/>
                <a:sym typeface="Times New Roman"/>
              </a:rPr>
              <a:t>Hvidlige poser.</a:t>
            </a:r>
            <a:endParaRPr sz="1800">
              <a:solidFill>
                <a:schemeClr val="dk1"/>
              </a:solidFill>
              <a:latin typeface="Times New Roman"/>
              <a:ea typeface="Times New Roman"/>
              <a:cs typeface="Times New Roman"/>
              <a:sym typeface="Times New Roman"/>
            </a:endParaRPr>
          </a:p>
          <a:p>
            <a:pPr marL="457200" lvl="0" indent="-325755" algn="l" rtl="0">
              <a:lnSpc>
                <a:spcPct val="150000"/>
              </a:lnSpc>
              <a:spcBef>
                <a:spcPts val="0"/>
              </a:spcBef>
              <a:spcAft>
                <a:spcPts val="0"/>
              </a:spcAft>
              <a:buClr>
                <a:schemeClr val="dk1"/>
              </a:buClr>
              <a:buSzPct val="100000"/>
              <a:buFont typeface="Times New Roman"/>
              <a:buChar char="●"/>
            </a:pPr>
            <a:r>
              <a:rPr lang="da" sz="1800">
                <a:solidFill>
                  <a:schemeClr val="dk1"/>
                </a:solidFill>
                <a:latin typeface="Times New Roman"/>
                <a:ea typeface="Times New Roman"/>
                <a:cs typeface="Times New Roman"/>
                <a:sym typeface="Times New Roman"/>
              </a:rPr>
              <a:t>Indeholder nikotin, </a:t>
            </a:r>
            <a:r>
              <a:rPr lang="da" sz="1800" u="sng">
                <a:solidFill>
                  <a:schemeClr val="dk1"/>
                </a:solidFill>
                <a:latin typeface="Times New Roman"/>
                <a:ea typeface="Times New Roman"/>
                <a:cs typeface="Times New Roman"/>
                <a:sym typeface="Times New Roman"/>
              </a:rPr>
              <a:t>ingen tobak</a:t>
            </a:r>
            <a:r>
              <a:rPr lang="da" sz="1800">
                <a:solidFill>
                  <a:schemeClr val="dk1"/>
                </a:solidFill>
                <a:latin typeface="Times New Roman"/>
                <a:ea typeface="Times New Roman"/>
                <a:cs typeface="Times New Roman"/>
                <a:sym typeface="Times New Roman"/>
              </a:rPr>
              <a:t>, plantefibre, tyggegummibase, smagsstoffer, salt mm. </a:t>
            </a:r>
            <a:endParaRPr sz="1800">
              <a:solidFill>
                <a:schemeClr val="dk1"/>
              </a:solidFill>
              <a:latin typeface="Times New Roman"/>
              <a:ea typeface="Times New Roman"/>
              <a:cs typeface="Times New Roman"/>
              <a:sym typeface="Times New Roman"/>
            </a:endParaRPr>
          </a:p>
          <a:p>
            <a:pPr marL="457200" lvl="0" indent="-325755" algn="l" rtl="0">
              <a:lnSpc>
                <a:spcPct val="150000"/>
              </a:lnSpc>
              <a:spcBef>
                <a:spcPts val="0"/>
              </a:spcBef>
              <a:spcAft>
                <a:spcPts val="0"/>
              </a:spcAft>
              <a:buClr>
                <a:schemeClr val="dk1"/>
              </a:buClr>
              <a:buSzPct val="100000"/>
              <a:buFont typeface="Times New Roman"/>
              <a:buChar char="●"/>
            </a:pPr>
            <a:r>
              <a:rPr lang="da" sz="1800">
                <a:solidFill>
                  <a:schemeClr val="dk1"/>
                </a:solidFill>
                <a:latin typeface="Times New Roman"/>
                <a:ea typeface="Times New Roman"/>
                <a:cs typeface="Times New Roman"/>
                <a:sym typeface="Times New Roman"/>
              </a:rPr>
              <a:t>Nikotinposer indeholder skadelige stoffer. </a:t>
            </a:r>
            <a:endParaRPr sz="1800">
              <a:solidFill>
                <a:schemeClr val="dk1"/>
              </a:solidFill>
              <a:latin typeface="Times New Roman"/>
              <a:ea typeface="Times New Roman"/>
              <a:cs typeface="Times New Roman"/>
              <a:sym typeface="Times New Roman"/>
            </a:endParaRPr>
          </a:p>
          <a:p>
            <a:pPr marL="457200" lvl="0" indent="-325755" algn="l" rtl="0">
              <a:lnSpc>
                <a:spcPct val="150000"/>
              </a:lnSpc>
              <a:spcBef>
                <a:spcPts val="0"/>
              </a:spcBef>
              <a:spcAft>
                <a:spcPts val="0"/>
              </a:spcAft>
              <a:buClr>
                <a:srgbClr val="0000FF"/>
              </a:buClr>
              <a:buSzPct val="100000"/>
              <a:buFont typeface="Times New Roman"/>
              <a:buChar char="●"/>
            </a:pPr>
            <a:r>
              <a:rPr lang="da" sz="1800">
                <a:solidFill>
                  <a:srgbClr val="0000FF"/>
                </a:solidFill>
                <a:latin typeface="Times New Roman"/>
                <a:ea typeface="Times New Roman"/>
                <a:cs typeface="Times New Roman"/>
                <a:sym typeface="Times New Roman"/>
              </a:rPr>
              <a:t>På nuværende tidspunkt er nikotinposer </a:t>
            </a:r>
            <a:r>
              <a:rPr lang="da" sz="1800" u="sng">
                <a:solidFill>
                  <a:srgbClr val="0000FF"/>
                </a:solidFill>
                <a:latin typeface="Times New Roman"/>
                <a:ea typeface="Times New Roman"/>
                <a:cs typeface="Times New Roman"/>
                <a:sym typeface="Times New Roman"/>
              </a:rPr>
              <a:t>ikke</a:t>
            </a:r>
            <a:r>
              <a:rPr lang="da" sz="1800">
                <a:solidFill>
                  <a:srgbClr val="0000FF"/>
                </a:solidFill>
                <a:latin typeface="Times New Roman"/>
                <a:ea typeface="Times New Roman"/>
                <a:cs typeface="Times New Roman"/>
                <a:sym typeface="Times New Roman"/>
              </a:rPr>
              <a:t> kræftfremkaldende. Risiko for kræftudvikling på længere sigt er endnu ukendt.</a:t>
            </a:r>
            <a:endParaRPr sz="1800">
              <a:solidFill>
                <a:srgbClr val="0000FF"/>
              </a:solidFill>
              <a:latin typeface="Times New Roman"/>
              <a:ea typeface="Times New Roman"/>
              <a:cs typeface="Times New Roman"/>
              <a:sym typeface="Times New Roman"/>
            </a:endParaRPr>
          </a:p>
        </p:txBody>
      </p:sp>
      <p:pic>
        <p:nvPicPr>
          <p:cNvPr id="103" name="Google Shape;103;p17"/>
          <p:cNvPicPr preferRelativeResize="0"/>
          <p:nvPr/>
        </p:nvPicPr>
        <p:blipFill>
          <a:blip r:embed="rId3">
            <a:alphaModFix/>
          </a:blip>
          <a:stretch>
            <a:fillRect/>
          </a:stretch>
        </p:blipFill>
        <p:spPr>
          <a:xfrm>
            <a:off x="311695" y="267600"/>
            <a:ext cx="1286967" cy="1302050"/>
          </a:xfrm>
          <a:prstGeom prst="rect">
            <a:avLst/>
          </a:prstGeom>
          <a:noFill/>
          <a:ln>
            <a:noFill/>
          </a:ln>
        </p:spPr>
      </p:pic>
      <p:pic>
        <p:nvPicPr>
          <p:cNvPr id="104" name="Google Shape;104;p17"/>
          <p:cNvPicPr preferRelativeResize="0"/>
          <p:nvPr/>
        </p:nvPicPr>
        <p:blipFill>
          <a:blip r:embed="rId4">
            <a:alphaModFix/>
          </a:blip>
          <a:stretch>
            <a:fillRect/>
          </a:stretch>
        </p:blipFill>
        <p:spPr>
          <a:xfrm>
            <a:off x="6924175" y="66688"/>
            <a:ext cx="2358550" cy="1329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a" sz="2720" b="1">
                <a:solidFill>
                  <a:srgbClr val="FF9900"/>
                </a:solidFill>
                <a:latin typeface="Times New Roman"/>
                <a:ea typeface="Times New Roman"/>
                <a:cs typeface="Times New Roman"/>
                <a:sym typeface="Times New Roman"/>
              </a:rPr>
              <a:t>Konsekvenser for snus og nikotinposer</a:t>
            </a:r>
            <a:endParaRPr sz="2720" b="1">
              <a:solidFill>
                <a:srgbClr val="FF9900"/>
              </a:solidFill>
              <a:latin typeface="Times New Roman"/>
              <a:ea typeface="Times New Roman"/>
              <a:cs typeface="Times New Roman"/>
              <a:sym typeface="Times New Roman"/>
            </a:endParaRPr>
          </a:p>
        </p:txBody>
      </p:sp>
      <p:sp>
        <p:nvSpPr>
          <p:cNvPr id="110" name="Google Shape;110;p18"/>
          <p:cNvSpPr txBox="1">
            <a:spLocks noGrp="1"/>
          </p:cNvSpPr>
          <p:nvPr>
            <p:ph type="body" idx="1"/>
          </p:nvPr>
        </p:nvSpPr>
        <p:spPr>
          <a:xfrm>
            <a:off x="311700" y="1186950"/>
            <a:ext cx="3999900" cy="3416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1800">
              <a:solidFill>
                <a:schemeClr val="dk1"/>
              </a:solidFill>
              <a:latin typeface="Times New Roman"/>
              <a:ea typeface="Times New Roman"/>
              <a:cs typeface="Times New Roman"/>
              <a:sym typeface="Times New Roman"/>
            </a:endParaRPr>
          </a:p>
          <a:p>
            <a:pPr marL="457200" lvl="0" indent="-342900" algn="l" rtl="0">
              <a:lnSpc>
                <a:spcPct val="115000"/>
              </a:lnSpc>
              <a:spcBef>
                <a:spcPts val="1200"/>
              </a:spcBef>
              <a:spcAft>
                <a:spcPts val="0"/>
              </a:spcAft>
              <a:buClr>
                <a:schemeClr val="dk1"/>
              </a:buClr>
              <a:buSzPts val="1800"/>
              <a:buFont typeface="Times New Roman"/>
              <a:buChar char="●"/>
            </a:pPr>
            <a:r>
              <a:rPr lang="da" sz="1800">
                <a:solidFill>
                  <a:schemeClr val="dk1"/>
                </a:solidFill>
                <a:latin typeface="Times New Roman"/>
                <a:ea typeface="Times New Roman"/>
                <a:cs typeface="Times New Roman"/>
                <a:sym typeface="Times New Roman"/>
              </a:rPr>
              <a:t>Ætsning af tandkødet</a:t>
            </a:r>
            <a:endParaRPr sz="1800">
              <a:solidFill>
                <a:schemeClr val="dk1"/>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1"/>
              </a:buClr>
              <a:buSzPts val="1800"/>
              <a:buFont typeface="Times New Roman"/>
              <a:buChar char="●"/>
            </a:pPr>
            <a:r>
              <a:rPr lang="da" sz="1800">
                <a:solidFill>
                  <a:schemeClr val="dk1"/>
                </a:solidFill>
                <a:latin typeface="Times New Roman"/>
                <a:ea typeface="Times New Roman"/>
                <a:cs typeface="Times New Roman"/>
                <a:sym typeface="Times New Roman"/>
              </a:rPr>
              <a:t>Blottede tandhalse og “lange” tænder</a:t>
            </a:r>
            <a:endParaRPr sz="1800">
              <a:solidFill>
                <a:schemeClr val="dk1"/>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1"/>
              </a:buClr>
              <a:buSzPts val="1800"/>
              <a:buFont typeface="Times New Roman"/>
              <a:buChar char="●"/>
            </a:pPr>
            <a:r>
              <a:rPr lang="da" sz="1800">
                <a:solidFill>
                  <a:schemeClr val="dk1"/>
                </a:solidFill>
                <a:latin typeface="Times New Roman"/>
                <a:ea typeface="Times New Roman"/>
                <a:cs typeface="Times New Roman"/>
                <a:sym typeface="Times New Roman"/>
              </a:rPr>
              <a:t>Øget risiko for infektioner i tandkødet </a:t>
            </a:r>
            <a:endParaRPr sz="1800">
              <a:solidFill>
                <a:schemeClr val="dk1"/>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1"/>
              </a:buClr>
              <a:buSzPts val="1800"/>
              <a:buFont typeface="Times New Roman"/>
              <a:buChar char="●"/>
            </a:pPr>
            <a:r>
              <a:rPr lang="da" sz="1800">
                <a:solidFill>
                  <a:schemeClr val="dk1"/>
                </a:solidFill>
                <a:latin typeface="Times New Roman"/>
                <a:ea typeface="Times New Roman"/>
                <a:cs typeface="Times New Roman"/>
                <a:sym typeface="Times New Roman"/>
              </a:rPr>
              <a:t>Nikotinen påvirker unges hjerner </a:t>
            </a:r>
            <a:endParaRPr sz="1800">
              <a:solidFill>
                <a:schemeClr val="dk1"/>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1"/>
              </a:buClr>
              <a:buSzPts val="1800"/>
              <a:buFont typeface="Times New Roman"/>
              <a:buChar char="●"/>
            </a:pPr>
            <a:r>
              <a:rPr lang="da" sz="1800">
                <a:solidFill>
                  <a:schemeClr val="dk1"/>
                </a:solidFill>
                <a:latin typeface="Times New Roman"/>
                <a:ea typeface="Times New Roman"/>
                <a:cs typeface="Times New Roman"/>
                <a:sym typeface="Times New Roman"/>
              </a:rPr>
              <a:t>Afhængighedsskabende </a:t>
            </a:r>
            <a:endParaRPr>
              <a:solidFill>
                <a:schemeClr val="dk1"/>
              </a:solidFill>
              <a:latin typeface="Times New Roman"/>
              <a:ea typeface="Times New Roman"/>
              <a:cs typeface="Times New Roman"/>
              <a:sym typeface="Times New Roman"/>
            </a:endParaRPr>
          </a:p>
          <a:p>
            <a:pPr marL="457200" lvl="0" indent="0" algn="l" rtl="0">
              <a:spcBef>
                <a:spcPts val="1200"/>
              </a:spcBef>
              <a:spcAft>
                <a:spcPts val="1200"/>
              </a:spcAft>
              <a:buNone/>
            </a:pPr>
            <a:endParaRPr sz="1800">
              <a:solidFill>
                <a:srgbClr val="FF9900"/>
              </a:solidFill>
              <a:latin typeface="Times New Roman"/>
              <a:ea typeface="Times New Roman"/>
              <a:cs typeface="Times New Roman"/>
              <a:sym typeface="Times New Roman"/>
            </a:endParaRPr>
          </a:p>
        </p:txBody>
      </p:sp>
      <p:pic>
        <p:nvPicPr>
          <p:cNvPr id="111" name="Google Shape;111;p18"/>
          <p:cNvPicPr preferRelativeResize="0"/>
          <p:nvPr/>
        </p:nvPicPr>
        <p:blipFill>
          <a:blip r:embed="rId3">
            <a:alphaModFix/>
          </a:blip>
          <a:stretch>
            <a:fillRect/>
          </a:stretch>
        </p:blipFill>
        <p:spPr>
          <a:xfrm>
            <a:off x="6047925" y="215435"/>
            <a:ext cx="1830700" cy="1031875"/>
          </a:xfrm>
          <a:prstGeom prst="rect">
            <a:avLst/>
          </a:prstGeom>
          <a:noFill/>
          <a:ln>
            <a:noFill/>
          </a:ln>
        </p:spPr>
      </p:pic>
      <p:pic>
        <p:nvPicPr>
          <p:cNvPr id="112" name="Google Shape;112;p18"/>
          <p:cNvPicPr preferRelativeResize="0"/>
          <p:nvPr/>
        </p:nvPicPr>
        <p:blipFill>
          <a:blip r:embed="rId4">
            <a:alphaModFix/>
          </a:blip>
          <a:stretch>
            <a:fillRect/>
          </a:stretch>
        </p:blipFill>
        <p:spPr>
          <a:xfrm>
            <a:off x="7503420" y="445037"/>
            <a:ext cx="1286967" cy="1302050"/>
          </a:xfrm>
          <a:prstGeom prst="rect">
            <a:avLst/>
          </a:prstGeom>
          <a:noFill/>
          <a:ln>
            <a:noFill/>
          </a:ln>
        </p:spPr>
      </p:pic>
      <p:sp>
        <p:nvSpPr>
          <p:cNvPr id="113" name="Google Shape;113;p18"/>
          <p:cNvSpPr txBox="1"/>
          <p:nvPr/>
        </p:nvSpPr>
        <p:spPr>
          <a:xfrm>
            <a:off x="494000" y="4387950"/>
            <a:ext cx="80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14" name="Google Shape;114;p18"/>
          <p:cNvSpPr txBox="1">
            <a:spLocks noGrp="1"/>
          </p:cNvSpPr>
          <p:nvPr>
            <p:ph type="body" idx="2"/>
          </p:nvPr>
        </p:nvSpPr>
        <p:spPr>
          <a:xfrm>
            <a:off x="4452550" y="1186950"/>
            <a:ext cx="39999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457200" lvl="0" indent="-342900" algn="l" rtl="0">
              <a:spcBef>
                <a:spcPts val="1200"/>
              </a:spcBef>
              <a:spcAft>
                <a:spcPts val="0"/>
              </a:spcAft>
              <a:buClr>
                <a:schemeClr val="dk1"/>
              </a:buClr>
              <a:buSzPts val="1800"/>
              <a:buFont typeface="Times New Roman"/>
              <a:buChar char="●"/>
            </a:pPr>
            <a:r>
              <a:rPr lang="da" sz="1800">
                <a:solidFill>
                  <a:schemeClr val="dk1"/>
                </a:solidFill>
                <a:latin typeface="Times New Roman"/>
                <a:ea typeface="Times New Roman"/>
                <a:cs typeface="Times New Roman"/>
                <a:sym typeface="Times New Roman"/>
              </a:rPr>
              <a:t>Større risiko for udvikling af psykiske lidelser, f.eks. depression og angst </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da" sz="1800">
                <a:solidFill>
                  <a:schemeClr val="dk1"/>
                </a:solidFill>
                <a:latin typeface="Times New Roman"/>
                <a:ea typeface="Times New Roman"/>
                <a:cs typeface="Times New Roman"/>
                <a:sym typeface="Times New Roman"/>
              </a:rPr>
              <a:t>Nikotin skader fosteret under graviditet </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da" sz="1800">
                <a:solidFill>
                  <a:schemeClr val="dk1"/>
                </a:solidFill>
                <a:latin typeface="Times New Roman"/>
                <a:ea typeface="Times New Roman"/>
                <a:cs typeface="Times New Roman"/>
                <a:sym typeface="Times New Roman"/>
              </a:rPr>
              <a:t>Lavere sædkvalitet</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da" sz="1800">
                <a:solidFill>
                  <a:schemeClr val="dk1"/>
                </a:solidFill>
                <a:latin typeface="Times New Roman"/>
                <a:ea typeface="Times New Roman"/>
                <a:cs typeface="Times New Roman"/>
                <a:sym typeface="Times New Roman"/>
              </a:rPr>
              <a:t>Blodtryk og puls i kroppen stiger</a:t>
            </a:r>
            <a:endParaRPr sz="18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da" b="1">
                <a:solidFill>
                  <a:srgbClr val="FF9900"/>
                </a:solidFill>
                <a:latin typeface="Times New Roman"/>
                <a:ea typeface="Times New Roman"/>
                <a:cs typeface="Times New Roman"/>
                <a:sym typeface="Times New Roman"/>
              </a:rPr>
              <a:t>Eksempler på skader af nikotin</a:t>
            </a:r>
            <a:endParaRPr b="1">
              <a:solidFill>
                <a:srgbClr val="FF9900"/>
              </a:solidFill>
              <a:latin typeface="Times New Roman"/>
              <a:ea typeface="Times New Roman"/>
              <a:cs typeface="Times New Roman"/>
              <a:sym typeface="Times New Roman"/>
            </a:endParaRPr>
          </a:p>
        </p:txBody>
      </p:sp>
      <p:pic>
        <p:nvPicPr>
          <p:cNvPr id="120" name="Google Shape;120;p19"/>
          <p:cNvPicPr preferRelativeResize="0"/>
          <p:nvPr/>
        </p:nvPicPr>
        <p:blipFill>
          <a:blip r:embed="rId3">
            <a:alphaModFix/>
          </a:blip>
          <a:stretch>
            <a:fillRect/>
          </a:stretch>
        </p:blipFill>
        <p:spPr>
          <a:xfrm>
            <a:off x="86875" y="773825"/>
            <a:ext cx="2235300" cy="2235300"/>
          </a:xfrm>
          <a:prstGeom prst="rect">
            <a:avLst/>
          </a:prstGeom>
          <a:noFill/>
          <a:ln>
            <a:noFill/>
          </a:ln>
        </p:spPr>
      </p:pic>
      <p:pic>
        <p:nvPicPr>
          <p:cNvPr id="121" name="Google Shape;121;p19"/>
          <p:cNvPicPr preferRelativeResize="0"/>
          <p:nvPr/>
        </p:nvPicPr>
        <p:blipFill>
          <a:blip r:embed="rId4">
            <a:alphaModFix/>
          </a:blip>
          <a:stretch>
            <a:fillRect/>
          </a:stretch>
        </p:blipFill>
        <p:spPr>
          <a:xfrm>
            <a:off x="2322187" y="1599098"/>
            <a:ext cx="4058825" cy="3044125"/>
          </a:xfrm>
          <a:prstGeom prst="rect">
            <a:avLst/>
          </a:prstGeom>
          <a:noFill/>
          <a:ln>
            <a:noFill/>
          </a:ln>
        </p:spPr>
      </p:pic>
      <p:pic>
        <p:nvPicPr>
          <p:cNvPr id="122" name="Google Shape;122;p19"/>
          <p:cNvPicPr preferRelativeResize="0"/>
          <p:nvPr/>
        </p:nvPicPr>
        <p:blipFill>
          <a:blip r:embed="rId5">
            <a:alphaModFix/>
          </a:blip>
          <a:stretch>
            <a:fillRect/>
          </a:stretch>
        </p:blipFill>
        <p:spPr>
          <a:xfrm>
            <a:off x="6904787" y="880700"/>
            <a:ext cx="1927525" cy="20215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a:off x="6647025" y="3510350"/>
            <a:ext cx="3612300" cy="3309300"/>
          </a:xfrm>
          <a:prstGeom prst="ellipse">
            <a:avLst/>
          </a:prstGeom>
          <a:solidFill>
            <a:srgbClr val="EA999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837250" y="3510225"/>
            <a:ext cx="3377700" cy="3309300"/>
          </a:xfrm>
          <a:prstGeom prst="ellipse">
            <a:avLst/>
          </a:prstGeom>
          <a:solidFill>
            <a:srgbClr val="B6D7A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2920" b="1">
                <a:solidFill>
                  <a:schemeClr val="accent4"/>
                </a:solidFill>
                <a:latin typeface="Times New Roman"/>
                <a:ea typeface="Times New Roman"/>
                <a:cs typeface="Times New Roman"/>
                <a:sym typeface="Times New Roman"/>
              </a:rPr>
              <a:t>Sandt eller falsk</a:t>
            </a:r>
            <a:r>
              <a:rPr lang="da" sz="2920" b="1">
                <a:latin typeface="Times New Roman"/>
                <a:ea typeface="Times New Roman"/>
                <a:cs typeface="Times New Roman"/>
                <a:sym typeface="Times New Roman"/>
              </a:rPr>
              <a:t> </a:t>
            </a:r>
            <a:endParaRPr sz="2920" b="1">
              <a:latin typeface="Times New Roman"/>
              <a:ea typeface="Times New Roman"/>
              <a:cs typeface="Times New Roman"/>
              <a:sym typeface="Times New Roman"/>
            </a:endParaRPr>
          </a:p>
        </p:txBody>
      </p:sp>
      <p:sp>
        <p:nvSpPr>
          <p:cNvPr id="130" name="Google Shape;130;p20"/>
          <p:cNvSpPr txBox="1">
            <a:spLocks noGrp="1"/>
          </p:cNvSpPr>
          <p:nvPr>
            <p:ph type="body" idx="1"/>
          </p:nvPr>
        </p:nvSpPr>
        <p:spPr>
          <a:xfrm>
            <a:off x="415275" y="1102175"/>
            <a:ext cx="8728800" cy="34668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Times New Roman"/>
              <a:buAutoNum type="arabicPeriod"/>
            </a:pPr>
            <a:r>
              <a:rPr lang="da">
                <a:solidFill>
                  <a:schemeClr val="dk1"/>
                </a:solidFill>
                <a:latin typeface="Times New Roman"/>
                <a:ea typeface="Times New Roman"/>
                <a:cs typeface="Times New Roman"/>
                <a:sym typeface="Times New Roman"/>
              </a:rPr>
              <a:t>Der er glasskår i snus og nikotinposer. Sandt eller falsk?</a:t>
            </a:r>
            <a:endParaRPr>
              <a:solidFill>
                <a:schemeClr val="dk1"/>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chemeClr val="dk1"/>
              </a:buClr>
              <a:buSzPts val="1800"/>
              <a:buFont typeface="Times New Roman"/>
              <a:buAutoNum type="arabicPeriod"/>
            </a:pPr>
            <a:r>
              <a:rPr lang="da">
                <a:solidFill>
                  <a:schemeClr val="dk1"/>
                </a:solidFill>
                <a:latin typeface="Times New Roman"/>
                <a:ea typeface="Times New Roman"/>
                <a:cs typeface="Times New Roman"/>
                <a:sym typeface="Times New Roman"/>
              </a:rPr>
              <a:t>Nikotinposer kan give kræft. Sandt eller falsk?</a:t>
            </a:r>
            <a:endParaRPr>
              <a:solidFill>
                <a:schemeClr val="dk1"/>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chemeClr val="dk1"/>
              </a:buClr>
              <a:buSzPts val="1800"/>
              <a:buFont typeface="Times New Roman"/>
              <a:buAutoNum type="arabicPeriod"/>
            </a:pPr>
            <a:r>
              <a:rPr lang="da">
                <a:solidFill>
                  <a:schemeClr val="dk1"/>
                </a:solidFill>
                <a:latin typeface="Times New Roman"/>
                <a:ea typeface="Times New Roman"/>
                <a:cs typeface="Times New Roman"/>
                <a:sym typeface="Times New Roman"/>
              </a:rPr>
              <a:t>Snus/nikotinposer gør mig mere koncentreret i undervisningen? Sandt eller falsk</a:t>
            </a:r>
            <a:endParaRPr>
              <a:solidFill>
                <a:schemeClr val="dk1"/>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chemeClr val="dk1"/>
              </a:buClr>
              <a:buSzPts val="1800"/>
              <a:buFont typeface="Times New Roman"/>
              <a:buAutoNum type="arabicPeriod"/>
            </a:pPr>
            <a:r>
              <a:rPr lang="da">
                <a:solidFill>
                  <a:schemeClr val="dk1"/>
                </a:solidFill>
                <a:latin typeface="Times New Roman"/>
                <a:ea typeface="Times New Roman"/>
                <a:cs typeface="Times New Roman"/>
                <a:sym typeface="Times New Roman"/>
              </a:rPr>
              <a:t>Snus kan give kræft. Sandt eller falsk?</a:t>
            </a:r>
            <a:endParaRPr>
              <a:solidFill>
                <a:schemeClr val="dk1"/>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chemeClr val="dk1"/>
              </a:buClr>
              <a:buSzPts val="1800"/>
              <a:buFont typeface="Times New Roman"/>
              <a:buAutoNum type="arabicPeriod"/>
            </a:pPr>
            <a:r>
              <a:rPr lang="da">
                <a:solidFill>
                  <a:schemeClr val="dk1"/>
                </a:solidFill>
                <a:latin typeface="Times New Roman"/>
                <a:ea typeface="Times New Roman"/>
                <a:cs typeface="Times New Roman"/>
                <a:sym typeface="Times New Roman"/>
              </a:rPr>
              <a:t>Jeg kan nemt stoppe med at tage snus/nikotinposer når jeg vil. Sandt eller falsk?</a:t>
            </a:r>
            <a:endParaRPr>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
        <p:nvSpPr>
          <p:cNvPr id="131" name="Google Shape;131;p20"/>
          <p:cNvSpPr txBox="1"/>
          <p:nvPr/>
        </p:nvSpPr>
        <p:spPr>
          <a:xfrm>
            <a:off x="-504675" y="4189500"/>
            <a:ext cx="3000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a" sz="2200" b="1">
                <a:solidFill>
                  <a:schemeClr val="lt1"/>
                </a:solidFill>
                <a:latin typeface="Times New Roman"/>
                <a:ea typeface="Times New Roman"/>
                <a:cs typeface="Times New Roman"/>
                <a:sym typeface="Times New Roman"/>
              </a:rPr>
              <a:t>SANDT</a:t>
            </a:r>
            <a:endParaRPr sz="2200" b="1">
              <a:solidFill>
                <a:schemeClr val="lt1"/>
              </a:solidFill>
              <a:latin typeface="Times New Roman"/>
              <a:ea typeface="Times New Roman"/>
              <a:cs typeface="Times New Roman"/>
              <a:sym typeface="Times New Roman"/>
            </a:endParaRPr>
          </a:p>
        </p:txBody>
      </p:sp>
      <p:sp>
        <p:nvSpPr>
          <p:cNvPr id="132" name="Google Shape;132;p20"/>
          <p:cNvSpPr txBox="1"/>
          <p:nvPr/>
        </p:nvSpPr>
        <p:spPr>
          <a:xfrm>
            <a:off x="6538150" y="4189500"/>
            <a:ext cx="3000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a" sz="2200" b="1">
                <a:solidFill>
                  <a:schemeClr val="lt1"/>
                </a:solidFill>
                <a:latin typeface="Times New Roman"/>
                <a:ea typeface="Times New Roman"/>
                <a:cs typeface="Times New Roman"/>
                <a:sym typeface="Times New Roman"/>
              </a:rPr>
              <a:t>FALSK</a:t>
            </a:r>
            <a:endParaRPr sz="2200" b="1">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a" sz="2720" b="1">
                <a:solidFill>
                  <a:srgbClr val="FF9900"/>
                </a:solidFill>
                <a:latin typeface="Times New Roman"/>
                <a:ea typeface="Times New Roman"/>
                <a:cs typeface="Times New Roman"/>
                <a:sym typeface="Times New Roman"/>
              </a:rPr>
              <a:t>Hjælp til nikotinstop</a:t>
            </a:r>
            <a:endParaRPr sz="2720" b="1">
              <a:solidFill>
                <a:srgbClr val="FF9900"/>
              </a:solidFill>
              <a:latin typeface="Times New Roman"/>
              <a:ea typeface="Times New Roman"/>
              <a:cs typeface="Times New Roman"/>
              <a:sym typeface="Times New Roman"/>
            </a:endParaRPr>
          </a:p>
        </p:txBody>
      </p:sp>
      <p:sp>
        <p:nvSpPr>
          <p:cNvPr id="138" name="Google Shape;138;p21"/>
          <p:cNvSpPr txBox="1"/>
          <p:nvPr/>
        </p:nvSpPr>
        <p:spPr>
          <a:xfrm>
            <a:off x="363950" y="1220775"/>
            <a:ext cx="3942300" cy="1231500"/>
          </a:xfrm>
          <a:prstGeom prst="rect">
            <a:avLst/>
          </a:prstGeom>
          <a:noFill/>
          <a:ln>
            <a:noFill/>
          </a:ln>
        </p:spPr>
        <p:txBody>
          <a:bodyPr spcFirstLastPara="1" wrap="square" lIns="91425" tIns="91425" rIns="91425" bIns="91425" anchor="t" anchorCtr="0">
            <a:spAutoFit/>
          </a:bodyPr>
          <a:lstStyle/>
          <a:p>
            <a:pPr marL="457200" lvl="0" indent="-336550" algn="l" rtl="0">
              <a:lnSpc>
                <a:spcPct val="150000"/>
              </a:lnSpc>
              <a:spcBef>
                <a:spcPts val="0"/>
              </a:spcBef>
              <a:spcAft>
                <a:spcPts val="0"/>
              </a:spcAft>
              <a:buSzPts val="1700"/>
              <a:buFont typeface="Times New Roman"/>
              <a:buChar char="❏"/>
            </a:pPr>
            <a:r>
              <a:rPr lang="da" sz="1700">
                <a:latin typeface="Times New Roman"/>
                <a:ea typeface="Times New Roman"/>
                <a:cs typeface="Times New Roman"/>
                <a:sym typeface="Times New Roman"/>
              </a:rPr>
              <a:t>Ringe til Stoplinien på 80 31 31 31</a:t>
            </a:r>
            <a:endParaRPr sz="1700">
              <a:latin typeface="Times New Roman"/>
              <a:ea typeface="Times New Roman"/>
              <a:cs typeface="Times New Roman"/>
              <a:sym typeface="Times New Roman"/>
            </a:endParaRPr>
          </a:p>
          <a:p>
            <a:pPr marL="457200" lvl="0" indent="-336550" algn="l" rtl="0">
              <a:lnSpc>
                <a:spcPct val="150000"/>
              </a:lnSpc>
              <a:spcBef>
                <a:spcPts val="0"/>
              </a:spcBef>
              <a:spcAft>
                <a:spcPts val="0"/>
              </a:spcAft>
              <a:buSzPts val="1700"/>
              <a:buFont typeface="Times New Roman"/>
              <a:buChar char="❏"/>
            </a:pPr>
            <a:r>
              <a:rPr lang="da" sz="1700">
                <a:latin typeface="Times New Roman"/>
                <a:ea typeface="Times New Roman"/>
                <a:cs typeface="Times New Roman"/>
                <a:sym typeface="Times New Roman"/>
              </a:rPr>
              <a:t>Download appen XHALE</a:t>
            </a:r>
            <a:endParaRPr sz="1700">
              <a:latin typeface="Times New Roman"/>
              <a:ea typeface="Times New Roman"/>
              <a:cs typeface="Times New Roman"/>
              <a:sym typeface="Times New Roman"/>
            </a:endParaRPr>
          </a:p>
          <a:p>
            <a:pPr marL="457200" lvl="0" indent="-336550" algn="l" rtl="0">
              <a:lnSpc>
                <a:spcPct val="150000"/>
              </a:lnSpc>
              <a:spcBef>
                <a:spcPts val="0"/>
              </a:spcBef>
              <a:spcAft>
                <a:spcPts val="0"/>
              </a:spcAft>
              <a:buSzPts val="1700"/>
              <a:buFont typeface="Times New Roman"/>
              <a:buChar char="❏"/>
            </a:pPr>
            <a:r>
              <a:rPr lang="da" sz="1700">
                <a:latin typeface="Times New Roman"/>
                <a:ea typeface="Times New Roman"/>
                <a:cs typeface="Times New Roman"/>
                <a:sym typeface="Times New Roman"/>
              </a:rPr>
              <a:t>Få hjælp i din kommune</a:t>
            </a:r>
            <a:endParaRPr sz="1700">
              <a:latin typeface="Times New Roman"/>
              <a:ea typeface="Times New Roman"/>
              <a:cs typeface="Times New Roman"/>
              <a:sym typeface="Times New Roman"/>
            </a:endParaRPr>
          </a:p>
        </p:txBody>
      </p:sp>
      <p:pic>
        <p:nvPicPr>
          <p:cNvPr id="139" name="Google Shape;139;p21"/>
          <p:cNvPicPr preferRelativeResize="0"/>
          <p:nvPr/>
        </p:nvPicPr>
        <p:blipFill rotWithShape="1">
          <a:blip r:embed="rId3">
            <a:alphaModFix/>
          </a:blip>
          <a:srcRect t="32911" b="29390"/>
          <a:stretch/>
        </p:blipFill>
        <p:spPr>
          <a:xfrm>
            <a:off x="0" y="3058500"/>
            <a:ext cx="9144000" cy="1939024"/>
          </a:xfrm>
          <a:prstGeom prst="rect">
            <a:avLst/>
          </a:prstGeom>
          <a:noFill/>
          <a:ln>
            <a:noFill/>
          </a:ln>
        </p:spPr>
      </p:pic>
      <p:pic>
        <p:nvPicPr>
          <p:cNvPr id="140" name="Google Shape;140;p21"/>
          <p:cNvPicPr preferRelativeResize="0"/>
          <p:nvPr/>
        </p:nvPicPr>
        <p:blipFill>
          <a:blip r:embed="rId4">
            <a:alphaModFix/>
          </a:blip>
          <a:stretch>
            <a:fillRect/>
          </a:stretch>
        </p:blipFill>
        <p:spPr>
          <a:xfrm>
            <a:off x="4306200" y="300820"/>
            <a:ext cx="4116901" cy="23325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1090</Words>
  <Application>Microsoft Macintosh PowerPoint</Application>
  <PresentationFormat>Skærmshow (16:9)</PresentationFormat>
  <Paragraphs>84</Paragraphs>
  <Slides>9</Slides>
  <Notes>9</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9</vt:i4>
      </vt:variant>
    </vt:vector>
  </HeadingPairs>
  <TitlesOfParts>
    <vt:vector size="12" baseType="lpstr">
      <vt:lpstr>Arial</vt:lpstr>
      <vt:lpstr>Times New Roman</vt:lpstr>
      <vt:lpstr>Simple Light</vt:lpstr>
      <vt:lpstr>Snus og nikotinposer</vt:lpstr>
      <vt:lpstr>De 4 verdenshjørner</vt:lpstr>
      <vt:lpstr>Hvor ofte bruger du nikotinprodukter?</vt:lpstr>
      <vt:lpstr>Hvilket produkt er der IKKE tobak i?</vt:lpstr>
      <vt:lpstr>Forskelle på snus og nikotinposer</vt:lpstr>
      <vt:lpstr>Konsekvenser for snus og nikotinposer</vt:lpstr>
      <vt:lpstr>Eksempler på skader af nikotin</vt:lpstr>
      <vt:lpstr>Sandt eller falsk </vt:lpstr>
      <vt:lpstr>Hjælp til nikotinstop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Snus og nikotinposer</dc:title>
  <cp:lastModifiedBy>Kaj Lavrsen</cp:lastModifiedBy>
  <cp:revision>1</cp:revision>
  <dcterms:modified xsi:type="dcterms:W3CDTF">2023-06-07T06:34:04Z</dcterms:modified>
</cp:coreProperties>
</file>